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9">
  <p:sldMasterIdLst>
    <p:sldMasterId id="2147483648" r:id="rId1"/>
    <p:sldMasterId id="2147483661" r:id="rId2"/>
  </p:sldMasterIdLst>
  <p:notesMasterIdLst>
    <p:notesMasterId r:id="rId37"/>
  </p:notesMasterIdLst>
  <p:sldIdLst>
    <p:sldId id="256" r:id="rId3"/>
    <p:sldId id="268" r:id="rId4"/>
    <p:sldId id="269" r:id="rId5"/>
    <p:sldId id="290" r:id="rId6"/>
    <p:sldId id="310" r:id="rId7"/>
    <p:sldId id="311" r:id="rId8"/>
    <p:sldId id="274" r:id="rId9"/>
    <p:sldId id="291" r:id="rId10"/>
    <p:sldId id="312" r:id="rId11"/>
    <p:sldId id="292" r:id="rId12"/>
    <p:sldId id="293" r:id="rId13"/>
    <p:sldId id="294" r:id="rId14"/>
    <p:sldId id="307" r:id="rId15"/>
    <p:sldId id="308" r:id="rId16"/>
    <p:sldId id="309" r:id="rId17"/>
    <p:sldId id="275" r:id="rId18"/>
    <p:sldId id="295" r:id="rId19"/>
    <p:sldId id="296" r:id="rId20"/>
    <p:sldId id="300" r:id="rId21"/>
    <p:sldId id="297" r:id="rId22"/>
    <p:sldId id="298" r:id="rId23"/>
    <p:sldId id="301" r:id="rId24"/>
    <p:sldId id="302" r:id="rId25"/>
    <p:sldId id="288" r:id="rId26"/>
    <p:sldId id="303" r:id="rId27"/>
    <p:sldId id="305" r:id="rId28"/>
    <p:sldId id="304" r:id="rId29"/>
    <p:sldId id="306" r:id="rId30"/>
    <p:sldId id="289" r:id="rId31"/>
    <p:sldId id="273" r:id="rId32"/>
    <p:sldId id="281" r:id="rId33"/>
    <p:sldId id="266" r:id="rId34"/>
    <p:sldId id="267" r:id="rId35"/>
    <p:sldId id="287" r:id="rId36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3FF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961" autoAdjust="0"/>
  </p:normalViewPr>
  <p:slideViewPr>
    <p:cSldViewPr snapToGrid="0">
      <p:cViewPr varScale="1">
        <p:scale>
          <a:sx n="107" d="100"/>
          <a:sy n="107" d="100"/>
        </p:scale>
        <p:origin x="18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B161D-DD1F-461C-BF67-BEAD2E10CAAD}" type="datetimeFigureOut">
              <a:rPr lang="en-US" smtClean="0"/>
              <a:t>11/7/2017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1C300-5C77-43C1-B32B-072AEFEB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38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C300-5C77-43C1-B32B-072AEFEB48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53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C300-5C77-43C1-B32B-072AEFEB48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60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C300-5C77-43C1-B32B-072AEFEB48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78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510287"/>
          </a:xfrm>
          <a:solidFill>
            <a:schemeClr val="bg1">
              <a:lumMod val="95000"/>
              <a:alpha val="50000"/>
            </a:schemeClr>
          </a:solidFill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426" y="2701528"/>
            <a:ext cx="7755147" cy="1241822"/>
          </a:xfrm>
          <a:solidFill>
            <a:schemeClr val="bg1"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43333-EE47-4765-8A1B-54045E581137}" type="datetime1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11/7/2017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4546A">
                    <a:lumMod val="75000"/>
                  </a:srgbClr>
                </a:solidFill>
              </a:rPr>
              <a:t>The 25th Asian Test Symposium (ATS'16)</a:t>
            </a:r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456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69655"/>
            <a:ext cx="9144000" cy="273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30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CE596-1B8B-40C8-A45D-54EF27FEEAAE}" type="datetime1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11/7/2017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The 25th Asian Test Symposium (ATS'16)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685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69655"/>
            <a:ext cx="9144000" cy="273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30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5343" y="1282304"/>
            <a:ext cx="6284972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5343" y="3442098"/>
            <a:ext cx="6284972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BC230-021C-4AF2-BDD2-24BE35F83DD7}" type="datetime1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11/7/2017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4546A">
                    <a:lumMod val="75000"/>
                  </a:srgbClr>
                </a:solidFill>
              </a:rPr>
              <a:t>The 25th Asian Test Symposium (ATS'16)</a:t>
            </a:r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63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69655"/>
            <a:ext cx="9144000" cy="273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30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653452"/>
            <a:ext cx="4495800" cy="421620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53452"/>
            <a:ext cx="4495800" cy="42162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EB4B-054A-4FF8-A5F9-F4813CC28A0E}" type="datetime1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11/7/2017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4546A">
                    <a:lumMod val="75000"/>
                  </a:srgbClr>
                </a:solidFill>
              </a:rPr>
              <a:t>The 25th Asian Test Symposium (ATS'16)</a:t>
            </a:r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080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4869655"/>
            <a:ext cx="9144000" cy="273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30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4051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640511"/>
            <a:ext cx="4498975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" y="1258445"/>
            <a:ext cx="4498975" cy="36112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640511"/>
            <a:ext cx="451485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258445"/>
            <a:ext cx="4514850" cy="36112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1897-0351-49E8-9AC4-791363E439FF}" type="datetime1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11/7/2017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4546A">
                    <a:lumMod val="75000"/>
                  </a:srgbClr>
                </a:solidFill>
              </a:rPr>
              <a:t>The 25th Asian Test Symposium (ATS'16)</a:t>
            </a:r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2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869655"/>
            <a:ext cx="9144000" cy="273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30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5705-C193-461F-892B-3BDF2A13BE77}" type="datetime1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11/7/2017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4546A">
                    <a:lumMod val="75000"/>
                  </a:srgbClr>
                </a:solidFill>
              </a:rPr>
              <a:t>The 25th Asian Test Symposium (ATS'16)</a:t>
            </a:r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688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869655"/>
            <a:ext cx="9144000" cy="273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30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B1122-9763-4694-AEAE-991C65707A75}" type="datetime1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11/7/2017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4546A">
                    <a:lumMod val="75000"/>
                  </a:srgbClr>
                </a:solidFill>
              </a:rPr>
              <a:t>The 25th Asian Test Symposium (ATS'16)</a:t>
            </a:r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72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69655"/>
            <a:ext cx="9144000" cy="273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30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74B14-0A2B-4B02-8092-837C1E54774E}" type="datetime1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11/7/2017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4546A">
                    <a:lumMod val="75000"/>
                  </a:srgbClr>
                </a:solidFill>
              </a:rPr>
              <a:t>The 25th Asian Test Symposium (ATS'16)</a:t>
            </a:r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132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1673-01DA-4EAE-B481-45ED2258A94A}" type="datetime1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11/7/2017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4546A">
                    <a:lumMod val="75000"/>
                  </a:srgbClr>
                </a:solidFill>
              </a:rPr>
              <a:t>The 25th Asian Test Symposium (ATS'16)</a:t>
            </a:r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734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69655"/>
            <a:ext cx="9144000" cy="273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30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49EB-1E6F-480A-8CB6-D93B5D3813D4}" type="datetime1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11/7/2017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4546A">
                    <a:lumMod val="75000"/>
                  </a:srgbClr>
                </a:solidFill>
              </a:rPr>
              <a:t>The 25th Asian Test Symposium (ATS'16)</a:t>
            </a:r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4223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69655"/>
            <a:ext cx="9144000" cy="2738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68580" tIns="34290" rIns="68580" bIns="3429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330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7626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7226-74B9-482E-BF7B-BCFA2530A18C}" type="datetime1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11/7/2017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4546A">
                    <a:lumMod val="75000"/>
                  </a:srgbClr>
                </a:solidFill>
              </a:rPr>
              <a:t>The 25th Asian Test Symposium (ATS'16)</a:t>
            </a:r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61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53451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53452"/>
            <a:ext cx="9144000" cy="4216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43300" y="48696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tx2">
                    <a:lumMod val="75000"/>
                  </a:schemeClr>
                </a:solidFill>
                <a:effectLst/>
                <a:latin typeface="+mj-lt"/>
              </a:defRPr>
            </a:lvl1pPr>
          </a:lstStyle>
          <a:p>
            <a:fld id="{3FFCF13E-789D-4F19-AD9B-DA46FB58B56A}" type="datetime1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11/7/2017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69657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tx2">
                    <a:lumMod val="7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smtClean="0">
                <a:solidFill>
                  <a:srgbClr val="44546A">
                    <a:lumMod val="75000"/>
                  </a:srgbClr>
                </a:solidFill>
              </a:rPr>
              <a:t>The 25th Asian Test Symposium (ATS'16)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48696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lumMod val="75000"/>
                  </a:schemeClr>
                </a:solidFill>
                <a:effectLst/>
                <a:latin typeface="+mj-lt"/>
              </a:defRPr>
            </a:lvl1pPr>
          </a:lstStyle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02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6480" y="-720"/>
            <a:ext cx="5143680" cy="514368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2"/>
          <p:cNvSpPr/>
          <p:nvPr/>
        </p:nvSpPr>
        <p:spPr>
          <a:xfrm>
            <a:off x="264960" y="2962317"/>
            <a:ext cx="4061266" cy="14558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bel"/>
                <a:ea typeface="Abel"/>
              </a:rPr>
              <a:t>Tran, Viet Cuong</a:t>
            </a:r>
          </a:p>
          <a:p>
            <a:pPr>
              <a:lnSpc>
                <a:spcPct val="100000"/>
              </a:lnSpc>
            </a:pPr>
            <a:endParaRPr lang="en-US" sz="1100" spc="-1" dirty="0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bel"/>
              <a:ea typeface="Abe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bel"/>
                <a:ea typeface="Abel"/>
              </a:rPr>
              <a:t>Department </a:t>
            </a:r>
            <a:r>
              <a:rPr lang="en-US" sz="11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bel"/>
                <a:ea typeface="Abel"/>
              </a:rPr>
              <a:t>of Electronics Engineering, </a:t>
            </a:r>
            <a:r>
              <a:rPr lang="en-US" sz="1100" b="0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bel"/>
                <a:ea typeface="Abel"/>
              </a:rPr>
              <a:t>Keimyung</a:t>
            </a:r>
            <a:r>
              <a:rPr lang="en-US" sz="1100" b="0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bel"/>
                <a:ea typeface="Abel"/>
              </a:rPr>
              <a:t> </a:t>
            </a:r>
            <a:r>
              <a:rPr lang="en-US" sz="1100" b="0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bel"/>
                <a:ea typeface="Abel"/>
              </a:rPr>
              <a:t>University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bel"/>
                <a:ea typeface="Abel"/>
              </a:rPr>
              <a:t>Daegu, Korea</a:t>
            </a:r>
          </a:p>
          <a:p>
            <a:pPr>
              <a:lnSpc>
                <a:spcPct val="100000"/>
              </a:lnSpc>
            </a:pPr>
            <a:r>
              <a:rPr lang="en-US" sz="1100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bel"/>
                <a:ea typeface="Abel"/>
              </a:rPr>
              <a:t>25</a:t>
            </a:r>
            <a:r>
              <a:rPr lang="en-US" sz="1100" spc="-1" baseline="30000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bel"/>
                <a:ea typeface="Abel"/>
              </a:rPr>
              <a:t>th</a:t>
            </a:r>
            <a:r>
              <a:rPr lang="en-US" sz="1100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bel"/>
                <a:ea typeface="Abel"/>
              </a:rPr>
              <a:t> October 2017</a:t>
            </a:r>
            <a:endParaRPr lang="en-US" sz="1100" b="0" strike="noStrike" spc="-1" dirty="0" smtClean="0">
              <a:solidFill>
                <a:srgbClr val="666666"/>
              </a:solidFill>
              <a:uFill>
                <a:solidFill>
                  <a:srgbClr val="FFFFFF"/>
                </a:solidFill>
              </a:uFill>
              <a:latin typeface="Abel"/>
              <a:ea typeface="Abel"/>
            </a:endParaRPr>
          </a:p>
        </p:txBody>
      </p:sp>
      <p:sp>
        <p:nvSpPr>
          <p:cNvPr id="38" name="CustomShape 3"/>
          <p:cNvSpPr/>
          <p:nvPr/>
        </p:nvSpPr>
        <p:spPr>
          <a:xfrm rot="10800000">
            <a:off x="8621640" y="-720"/>
            <a:ext cx="522360" cy="522360"/>
          </a:xfrm>
          <a:prstGeom prst="rtTriangle">
            <a:avLst/>
          </a:prstGeom>
          <a:solidFill>
            <a:srgbClr val="CC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CustomShape 4"/>
          <p:cNvSpPr/>
          <p:nvPr/>
        </p:nvSpPr>
        <p:spPr>
          <a:xfrm rot="10800000" flipH="1">
            <a:off x="20583360" y="20579400"/>
            <a:ext cx="5143680" cy="514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 cap="rnd">
            <a:solidFill>
              <a:srgbClr val="CCCCCC"/>
            </a:solidFill>
            <a:custDash>
              <a:ds d="100000" sp="8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5"/>
          <p:cNvSpPr/>
          <p:nvPr/>
        </p:nvSpPr>
        <p:spPr>
          <a:xfrm rot="10800000" flipH="1">
            <a:off x="212400" y="12860640"/>
            <a:ext cx="52560" cy="257112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6"/>
          <p:cNvSpPr/>
          <p:nvPr/>
        </p:nvSpPr>
        <p:spPr>
          <a:xfrm rot="10800000" flipH="1">
            <a:off x="212400" y="10296000"/>
            <a:ext cx="52560" cy="257364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" name="Shape 40"/>
          <p:cNvPicPr/>
          <p:nvPr/>
        </p:nvPicPr>
        <p:blipFill>
          <a:blip r:embed="rId3"/>
          <a:stretch/>
        </p:blipFill>
        <p:spPr>
          <a:xfrm>
            <a:off x="6905520" y="3500640"/>
            <a:ext cx="2106360" cy="1509480"/>
          </a:xfrm>
          <a:prstGeom prst="rect">
            <a:avLst/>
          </a:prstGeom>
          <a:ln>
            <a:noFill/>
          </a:ln>
        </p:spPr>
      </p:pic>
      <p:sp>
        <p:nvSpPr>
          <p:cNvPr id="43" name="CustomShape 7"/>
          <p:cNvSpPr/>
          <p:nvPr/>
        </p:nvSpPr>
        <p:spPr>
          <a:xfrm>
            <a:off x="339301" y="1266945"/>
            <a:ext cx="8460955" cy="1135811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8"/>
          <p:cNvSpPr/>
          <p:nvPr/>
        </p:nvSpPr>
        <p:spPr>
          <a:xfrm>
            <a:off x="339301" y="1266945"/>
            <a:ext cx="8460955" cy="1390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algn="ctr"/>
            <a:r>
              <a:rPr lang="en-US" sz="3200" b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Smart Wearable Controlling System by Hand and Finger </a:t>
            </a:r>
            <a:r>
              <a:rPr lang="en-US" sz="32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G</a:t>
            </a:r>
            <a:r>
              <a:rPr lang="en-US" sz="3200" b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estures</a:t>
            </a: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10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38" y="996088"/>
            <a:ext cx="4884239" cy="28579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5938" y="3990916"/>
            <a:ext cx="492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Proposed smart wearable controller system can be applied to various applications.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600" y="996088"/>
            <a:ext cx="3686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Qt</a:t>
            </a:r>
            <a:r>
              <a:rPr lang="en-US" dirty="0"/>
              <a:t> cross platform </a:t>
            </a:r>
            <a:r>
              <a:rPr lang="en-US" dirty="0" smtClean="0"/>
              <a:t>software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Applying to </a:t>
            </a:r>
            <a:r>
              <a:rPr lang="en-US" dirty="0"/>
              <a:t>various applications as </a:t>
            </a:r>
            <a:r>
              <a:rPr lang="en-US" dirty="0" smtClean="0"/>
              <a:t> home automation, games controller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8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11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753276"/>
            <a:ext cx="4015876" cy="365906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98" y="753276"/>
            <a:ext cx="3201670" cy="36590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42000" y="4412343"/>
            <a:ext cx="313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(a) Schematic and (b) PCB layer design of sensor module.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7125" y="4412343"/>
            <a:ext cx="313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(a) Schematic and (b) PCB layer design of </a:t>
            </a:r>
            <a:r>
              <a:rPr lang="en-US" sz="1400" dirty="0" smtClean="0"/>
              <a:t>processing module</a:t>
            </a:r>
            <a:r>
              <a:rPr lang="en-US" sz="1400" dirty="0"/>
              <a:t>.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14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12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88144" y="878115"/>
            <a:ext cx="6596743" cy="3309257"/>
            <a:chOff x="489858" y="791029"/>
            <a:chExt cx="6596743" cy="3309257"/>
          </a:xfrm>
        </p:grpSpPr>
        <p:pic>
          <p:nvPicPr>
            <p:cNvPr id="6" name="Picture 5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11827" r="15433" b="19502"/>
            <a:stretch/>
          </p:blipFill>
          <p:spPr>
            <a:xfrm>
              <a:off x="4564742" y="791029"/>
              <a:ext cx="2521858" cy="150101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1" y="2429622"/>
              <a:ext cx="2514600" cy="167066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3" t="28642" r="5226" b="15908"/>
            <a:stretch/>
          </p:blipFill>
          <p:spPr>
            <a:xfrm>
              <a:off x="489858" y="791029"/>
              <a:ext cx="3814487" cy="3309257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843314" y="4383314"/>
            <a:ext cx="5595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Appearance </a:t>
            </a:r>
            <a:r>
              <a:rPr lang="en-US" sz="1400" dirty="0" smtClean="0"/>
              <a:t>design using 3D Printer </a:t>
            </a:r>
            <a:endParaRPr lang="en-US" sz="1400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984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Software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13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6" name="Picture 5" descr="http://www.pthinks.com/wp/wp-content/uploads/2014/06/whyQt_top-banne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514" y="880202"/>
            <a:ext cx="4657181" cy="234293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441371" y="3261569"/>
            <a:ext cx="4702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Qt</a:t>
            </a:r>
            <a:r>
              <a:rPr lang="en-US" sz="1400" dirty="0"/>
              <a:t> cross-platform application development framework.</a:t>
            </a:r>
          </a:p>
          <a:p>
            <a:pPr algn="ctr"/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0799" y="1118717"/>
            <a:ext cx="4216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ross-platform application framework (Linux, OS X, Windows, Android, iOS).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ramework </a:t>
            </a:r>
            <a:r>
              <a:rPr lang="en-US" dirty="0"/>
              <a:t>written in C</a:t>
            </a:r>
            <a:r>
              <a:rPr lang="en-US" dirty="0" smtClean="0"/>
              <a:t>++.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GUI is written in QML instead of the whole application whereas the application’s backend is written in C++.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9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Software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14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" b="6172"/>
          <a:stretch/>
        </p:blipFill>
        <p:spPr>
          <a:xfrm>
            <a:off x="4702629" y="835186"/>
            <a:ext cx="4285342" cy="29022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28886" y="3919162"/>
            <a:ext cx="5032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Screenshot of the smart home application</a:t>
            </a:r>
            <a:endParaRPr lang="en-US" sz="1400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8" y="835186"/>
            <a:ext cx="4469765" cy="29022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172" y="3919161"/>
            <a:ext cx="4096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System overview of smart home application.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467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Software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15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3257" y="2315029"/>
            <a:ext cx="438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Video Demo</a:t>
            </a: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42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sz="27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System Design</a:t>
            </a:r>
            <a:endParaRPr lang="en-US" sz="27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tx1"/>
                </a:solidFill>
              </a:rPr>
              <a:t>Method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Dynamic Time Warping (DTW)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N Dimension – DTW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Pre-processing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Training 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Classification Threshold</a:t>
            </a:r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Experiments and Results</a:t>
            </a:r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Conclusion 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&amp; future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16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96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17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1003955"/>
            <a:ext cx="8752114" cy="2158165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61457" y="3077029"/>
            <a:ext cx="542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Flowchart of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22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Time Warping (DTW)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18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6858" y="988220"/>
            <a:ext cx="3526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DTW </a:t>
            </a:r>
            <a:r>
              <a:rPr lang="en-US" dirty="0"/>
              <a:t>is an algorithm that can </a:t>
            </a:r>
            <a:r>
              <a:rPr lang="en-US" dirty="0" smtClean="0"/>
              <a:t>compute the </a:t>
            </a:r>
            <a:r>
              <a:rPr lang="en-US" dirty="0"/>
              <a:t>similarity between two time-series, even if the lengths </a:t>
            </a:r>
            <a:r>
              <a:rPr lang="en-US" dirty="0" smtClean="0"/>
              <a:t>of the </a:t>
            </a:r>
            <a:r>
              <a:rPr lang="en-US" dirty="0"/>
              <a:t>time-series do not match.</a:t>
            </a:r>
          </a:p>
        </p:txBody>
      </p:sp>
      <p:pic>
        <p:nvPicPr>
          <p:cNvPr id="1026" name="Picture 2" descr="https://upload.wikimedia.org/wikipedia/commons/thumb/a/ab/Dynamic_time_warping.png/220px-Dynamic_time_warp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031" y="718457"/>
            <a:ext cx="2901892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430" y="2651366"/>
            <a:ext cx="3736340" cy="13519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232400" y="4067137"/>
            <a:ext cx="3595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Two identical time-series signals, with phase differences measured with (a) Euclidean distance and (b) Dynamic Time Warping.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858" y="2866808"/>
            <a:ext cx="3374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DTW has been applied to temporal sequences of video, audio, </a:t>
            </a:r>
            <a:r>
              <a:rPr lang="en-US" dirty="0" smtClean="0"/>
              <a:t>graphics data and gesture recognition.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656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Time Warping (DTW)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19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2052" name="Picture 4" descr="Image result for Dynamic Time war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14" y="708761"/>
            <a:ext cx="3780972" cy="323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87999" y="3891018"/>
            <a:ext cx="32221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Example of warping path in a distance table. Length of class sequence, </a:t>
            </a:r>
            <a:r>
              <a:rPr lang="en-US" sz="1400" dirty="0" smtClean="0"/>
              <a:t>x </a:t>
            </a:r>
            <a:r>
              <a:rPr lang="en-US" sz="1400" dirty="0"/>
              <a:t>= 6 and length of test sequence, </a:t>
            </a:r>
            <a:r>
              <a:rPr lang="en-US" sz="1400" dirty="0" smtClean="0"/>
              <a:t>y </a:t>
            </a:r>
            <a:r>
              <a:rPr lang="en-US" sz="1400" dirty="0"/>
              <a:t>= 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4171" y="833680"/>
                <a:ext cx="4630058" cy="4035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 dirty="0" smtClean="0"/>
                  <a:t>- Given two, one-dimensional</a:t>
                </a:r>
                <a:r>
                  <a:rPr lang="en-US" sz="1400" dirty="0"/>
                  <a:t>, </a:t>
                </a:r>
                <a:r>
                  <a:rPr lang="en-US" sz="1400" dirty="0" smtClean="0"/>
                  <a:t>time-series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400" b="0" i="0" dirty="0" smtClean="0"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 smtClean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 smtClean="0"/>
              </a:p>
              <a:p>
                <a:pPr algn="just"/>
                <a:r>
                  <a:rPr lang="en-US" sz="1400" dirty="0" smtClean="0"/>
                  <a:t>- Construct a warping path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400" dirty="0" smtClean="0"/>
              </a:p>
              <a:p>
                <a:pPr algn="just"/>
                <a:r>
                  <a:rPr lang="en-US" sz="1400" dirty="0" smtClean="0"/>
                  <a:t>- A </a:t>
                </a:r>
                <a:r>
                  <a:rPr lang="en-US" sz="1400" dirty="0"/>
                  <a:t>number of constraints are placed on the warping path which are as follows:</a:t>
                </a:r>
              </a:p>
              <a:p>
                <a:pPr marL="285750" lvl="0" indent="-285750" algn="just" latinLnBrk="1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start </a:t>
                </a:r>
                <a:r>
                  <a:rPr lang="en-US" sz="1400" dirty="0"/>
                  <a:t>at: </a:t>
                </a:r>
                <a:r>
                  <a:rPr lang="en-US" sz="1400" i="1" dirty="0"/>
                  <a:t>w</a:t>
                </a:r>
                <a:r>
                  <a:rPr lang="en-US" sz="1400" i="1" baseline="-25000" dirty="0"/>
                  <a:t>1</a:t>
                </a:r>
                <a:r>
                  <a:rPr lang="en-US" sz="1400" baseline="-25000" dirty="0"/>
                  <a:t> </a:t>
                </a:r>
                <a:r>
                  <a:rPr lang="en-US" sz="1400" dirty="0"/>
                  <a:t>= (1, 1)</a:t>
                </a:r>
              </a:p>
              <a:p>
                <a:pPr marL="285750" lvl="0" indent="-285750" algn="just" latinLnBrk="1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end </a:t>
                </a:r>
                <a:r>
                  <a:rPr lang="en-US" sz="1400" dirty="0"/>
                  <a:t>at: </a:t>
                </a:r>
                <a:r>
                  <a:rPr lang="en-US" sz="1400" i="1" dirty="0" err="1"/>
                  <a:t>w</a:t>
                </a:r>
                <a:r>
                  <a:rPr lang="en-US" sz="1400" i="1" baseline="-25000" dirty="0" err="1"/>
                  <a:t>|w</a:t>
                </a:r>
                <a:r>
                  <a:rPr lang="en-US" sz="1400" i="1" baseline="-25000" dirty="0"/>
                  <a:t>|</a:t>
                </a:r>
                <a:r>
                  <a:rPr lang="en-US" sz="1400" i="1" dirty="0"/>
                  <a:t> = (|x|, |y|)</a:t>
                </a:r>
                <a:endParaRPr lang="en-US" sz="1400" dirty="0"/>
              </a:p>
              <a:p>
                <a:pPr marL="285750" lvl="0" indent="-285750" algn="just" latinLnBrk="1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Continuous</a:t>
                </a:r>
              </a:p>
              <a:p>
                <a:pPr marL="285750" lvl="0" indent="-285750" algn="just" latinLnBrk="1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cannot </a:t>
                </a:r>
                <a:r>
                  <a:rPr lang="en-US" sz="1400" dirty="0"/>
                  <a:t>move backwards</a:t>
                </a:r>
                <a:r>
                  <a:rPr lang="en-US" sz="1400" dirty="0" smtClean="0"/>
                  <a:t>.</a:t>
                </a:r>
              </a:p>
              <a:p>
                <a:pPr algn="just" latinLnBrk="1"/>
                <a:r>
                  <a:rPr lang="en-US" sz="1400" dirty="0" smtClean="0"/>
                  <a:t>- The </a:t>
                </a:r>
                <a:r>
                  <a:rPr lang="en-US" sz="1400" dirty="0"/>
                  <a:t>warping cost given by</a:t>
                </a:r>
                <a:r>
                  <a:rPr lang="en-US" sz="1400" dirty="0" smtClean="0"/>
                  <a:t>:</a:t>
                </a:r>
              </a:p>
              <a:p>
                <a:pPr latinLnBrk="1"/>
                <a:endParaRPr lang="en-US" sz="1400" dirty="0"/>
              </a:p>
              <a:p>
                <a:pPr marL="285750" lvl="0" indent="-285750" latinLnBrk="1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endParaRPr lang="en-US" sz="1400" dirty="0" smtClean="0"/>
              </a:p>
              <a:p>
                <a:endParaRPr lang="en-US" sz="1400" dirty="0"/>
              </a:p>
              <a:p>
                <a:r>
                  <a:rPr lang="en-US" sz="1400" dirty="0"/>
                  <a:t>w</a:t>
                </a:r>
                <a:r>
                  <a:rPr lang="en-US" sz="1400" dirty="0" smtClean="0"/>
                  <a:t>here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𝐷𝐼𝑆𝑇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is the distance </a:t>
                </a:r>
                <a:r>
                  <a:rPr lang="en-US" sz="1400" dirty="0" smtClean="0"/>
                  <a:t>function (Euclidean</a:t>
                </a:r>
                <a:r>
                  <a:rPr lang="en-US" sz="1400" dirty="0"/>
                  <a:t>)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1" y="833680"/>
                <a:ext cx="4630058" cy="4035977"/>
              </a:xfrm>
              <a:prstGeom prst="rect">
                <a:avLst/>
              </a:prstGeom>
              <a:blipFill rotWithShape="0">
                <a:blip r:embed="rId4"/>
                <a:stretch>
                  <a:fillRect l="-395" t="-453" r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251" y="3489883"/>
            <a:ext cx="2015898" cy="685014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00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700" dirty="0" smtClean="0"/>
              <a:t>Introduction</a:t>
            </a:r>
            <a:endParaRPr lang="en-US" sz="2700" dirty="0"/>
          </a:p>
          <a:p>
            <a:pPr lvl="1">
              <a:lnSpc>
                <a:spcPct val="150000"/>
              </a:lnSpc>
            </a:pPr>
            <a:r>
              <a:rPr lang="en-US" sz="2700" dirty="0" smtClean="0"/>
              <a:t>System Design</a:t>
            </a:r>
          </a:p>
          <a:p>
            <a:pPr lvl="1">
              <a:lnSpc>
                <a:spcPct val="150000"/>
              </a:lnSpc>
            </a:pPr>
            <a:r>
              <a:rPr lang="en-US" sz="2700" dirty="0" smtClean="0"/>
              <a:t>Method</a:t>
            </a:r>
            <a:endParaRPr lang="en-US" sz="2700" dirty="0"/>
          </a:p>
          <a:p>
            <a:pPr lvl="1">
              <a:lnSpc>
                <a:spcPct val="150000"/>
              </a:lnSpc>
            </a:pPr>
            <a:r>
              <a:rPr lang="en-US" sz="2700" dirty="0" smtClean="0"/>
              <a:t>Experiments and Results</a:t>
            </a:r>
            <a:endParaRPr lang="en-US" sz="2700" dirty="0"/>
          </a:p>
          <a:p>
            <a:pPr lvl="1">
              <a:lnSpc>
                <a:spcPct val="150000"/>
              </a:lnSpc>
            </a:pPr>
            <a:r>
              <a:rPr lang="en-US" sz="2700" dirty="0"/>
              <a:t>Conclusion &amp; </a:t>
            </a:r>
            <a:r>
              <a:rPr lang="en-US" sz="2700" dirty="0" smtClean="0"/>
              <a:t>Future </a:t>
            </a:r>
            <a:r>
              <a:rPr lang="en-US" sz="2700" dirty="0"/>
              <a:t>W</a:t>
            </a:r>
            <a:r>
              <a:rPr lang="en-US" sz="2700" dirty="0" smtClean="0"/>
              <a:t>ork</a:t>
            </a:r>
            <a:endParaRPr lang="en-US" sz="2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2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27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Dimension DTW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20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074" name="Picture 2" descr="Image result for multiple Dimension  DT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449" y="1103086"/>
            <a:ext cx="5030861" cy="306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80114" y="4165600"/>
            <a:ext cx="440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Multiple dimension DTW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33" y="3354956"/>
            <a:ext cx="2642961" cy="10398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286" y="921657"/>
            <a:ext cx="3004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Computing the distance between 2 given time-series.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total distance across all N dimensions is used to construct the warping matrix with the Euclidean distance: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21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171" y="914400"/>
            <a:ext cx="483325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Accelerometer </a:t>
            </a:r>
            <a:r>
              <a:rPr lang="en-US" sz="1600" dirty="0"/>
              <a:t>is reliable only in the long </a:t>
            </a:r>
            <a:r>
              <a:rPr lang="en-US" sz="1600" dirty="0" smtClean="0"/>
              <a:t>run, but so noise in the short run.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Gyroscope is reliable only in the short run, but is drifted in the long run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Using measurement by the fusion of accelerometer and gyroscope data with Complementary filter: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098" name="Picture 2" descr="http://www.pieter-jan.com/images/resize/Complementary_Fil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704" y="1335689"/>
            <a:ext cx="4060258" cy="285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26" y="2933638"/>
            <a:ext cx="3428774" cy="1136467"/>
          </a:xfrm>
          <a:prstGeom prst="rect">
            <a:avLst/>
          </a:prstGeom>
        </p:spPr>
      </p:pic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2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22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429" y="1262743"/>
            <a:ext cx="84473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</a:t>
            </a:r>
            <a:r>
              <a:rPr lang="en-US" sz="1600" dirty="0" smtClean="0"/>
              <a:t>emplate </a:t>
            </a:r>
            <a:r>
              <a:rPr lang="en-US" sz="1600" dirty="0"/>
              <a:t>is required to store all the intended gestures in database </a:t>
            </a:r>
            <a:r>
              <a:rPr lang="en-US" sz="1600" dirty="0" smtClean="0"/>
              <a:t>by </a:t>
            </a:r>
            <a:r>
              <a:rPr lang="en-US" sz="1600" dirty="0"/>
              <a:t>recording M</a:t>
            </a:r>
            <a:r>
              <a:rPr lang="en-US" sz="1600" baseline="-25000" dirty="0"/>
              <a:t>g</a:t>
            </a:r>
            <a:r>
              <a:rPr lang="en-US" sz="1600" dirty="0"/>
              <a:t> training samples for each of the G </a:t>
            </a:r>
            <a:r>
              <a:rPr lang="en-US" sz="1600" dirty="0" smtClean="0"/>
              <a:t>gestures</a:t>
            </a:r>
          </a:p>
          <a:p>
            <a:pPr algn="just"/>
            <a:endParaRPr lang="en-US" sz="16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Each of G template can be found by computing distance each of </a:t>
            </a:r>
            <a:r>
              <a:rPr lang="en-US" sz="1600" dirty="0"/>
              <a:t>M</a:t>
            </a:r>
            <a:r>
              <a:rPr lang="en-US" sz="1600" baseline="-25000" dirty="0"/>
              <a:t>g</a:t>
            </a:r>
            <a:r>
              <a:rPr lang="en-US" sz="1600" dirty="0"/>
              <a:t> </a:t>
            </a:r>
            <a:r>
              <a:rPr lang="en-US" sz="1600" dirty="0" smtClean="0"/>
              <a:t>training samples</a:t>
            </a:r>
          </a:p>
          <a:p>
            <a:pPr algn="just"/>
            <a:endParaRPr lang="en-US" sz="16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Searching for the training samples that provide the minimum warping distances when compare the other training samples in that class</a:t>
            </a:r>
            <a:endParaRPr lang="en-US" sz="1600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64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Threshold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23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543" y="972457"/>
            <a:ext cx="83602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The N-dimensional </a:t>
            </a:r>
            <a:r>
              <a:rPr lang="en-US" sz="1400" dirty="0"/>
              <a:t>input time-series X is not matched with any of the gestures in the </a:t>
            </a:r>
            <a:r>
              <a:rPr lang="en-US" sz="1400" dirty="0" smtClean="0"/>
              <a:t>template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Thus this false classification issue can be resolved by defining a classification threshold for each gesture in the template during the training phase.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The algorithm will indicate the particular gesture as no match:</a:t>
            </a:r>
          </a:p>
          <a:p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43" y="1920597"/>
            <a:ext cx="1721757" cy="7866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2707262"/>
            <a:ext cx="4347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</a:t>
            </a:r>
            <a:r>
              <a:rPr lang="en-US" sz="1400" dirty="0" smtClean="0"/>
              <a:t>here </a:t>
            </a:r>
            <a:r>
              <a:rPr lang="en-US" sz="1400" dirty="0"/>
              <a:t>d is the total normalized warping distance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989" y="3149813"/>
            <a:ext cx="1138011" cy="293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493" y="3432596"/>
            <a:ext cx="2111828" cy="5097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657" y="3333185"/>
            <a:ext cx="2455181" cy="66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86000" y="4164494"/>
                <a:ext cx="4572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r>
                  <a:rPr lang="en-US" sz="1200" dirty="0">
                    <a:effectLst/>
                    <a:latin typeface="Times New Roman" panose="02020603050405020304" pitchFamily="18" charset="0"/>
                    <a:ea typeface="Malgun Gothic" panose="020B0503020000020004" pitchFamily="34" charset="-127"/>
                  </a:rPr>
                  <a:t> could be initially set to any number during the training phase and later be adjusted by the user</a:t>
                </a:r>
                <a:endParaRPr lang="en-US" sz="1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164494"/>
                <a:ext cx="4572000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215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sz="27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System Design</a:t>
            </a:r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en-US" sz="27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tx1"/>
                </a:solidFill>
              </a:rPr>
              <a:t>Experiments and Results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Experiment Setup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Results and Discussions</a:t>
            </a:r>
            <a:endParaRPr lang="en-US" sz="2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Conclusion &amp; future 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24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80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Setup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25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257" y="653452"/>
            <a:ext cx="4825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Six right handed subjects are voluntarily participated in the experiments.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Subjects are requested to perform 25 repetitions of 22 gestures.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gestures consisted of 18 hand gesture and 4 fingers gestures.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488" y="913508"/>
            <a:ext cx="3609475" cy="33807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97739" y="4423800"/>
            <a:ext cx="3331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</a:t>
            </a:r>
            <a:r>
              <a:rPr lang="en-US" sz="1200" dirty="0" smtClean="0"/>
              <a:t>predefined 18 gestures</a:t>
            </a:r>
            <a:endParaRPr lang="en-US" sz="1200" dirty="0"/>
          </a:p>
        </p:txBody>
      </p:sp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00" y="2602635"/>
            <a:ext cx="2160156" cy="16273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7834" y="4380341"/>
            <a:ext cx="3331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Four finger gestures</a:t>
            </a:r>
            <a:endParaRPr lang="en-US" sz="1200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444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26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915" y="878114"/>
            <a:ext cx="3791222" cy="3039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92915" y="3910579"/>
            <a:ext cx="3791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Orientation samples obtained from 3 IMUs to the gestures including (a) rotate right, (b) rotate left, (c) zoom in and (d) zoom out.</a:t>
            </a:r>
          </a:p>
          <a:p>
            <a:pPr algn="ctr"/>
            <a:endParaRPr lang="en-US" sz="1100" dirty="0"/>
          </a:p>
        </p:txBody>
      </p:sp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9" b="6373"/>
          <a:stretch/>
        </p:blipFill>
        <p:spPr bwMode="auto">
          <a:xfrm>
            <a:off x="387575" y="878114"/>
            <a:ext cx="4184425" cy="28078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7180" y="3910579"/>
            <a:ext cx="4505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Self-development application for the purposes of training phase and testing phase.</a:t>
            </a:r>
          </a:p>
          <a:p>
            <a:endParaRPr lang="en-US" sz="1200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793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and Discussion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27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853544" y="1161144"/>
            <a:ext cx="4967196" cy="27592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457" y="907143"/>
            <a:ext cx="36430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Experiments are conducted to validate the gesture recognition accuracy rate utilizing the ND-DTW </a:t>
            </a:r>
            <a:r>
              <a:rPr lang="en-US" dirty="0" smtClean="0"/>
              <a:t>algorithm.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impact to accuracy rate based on the quantity of IMUs used are also taken into </a:t>
            </a:r>
            <a:r>
              <a:rPr lang="en-US" dirty="0" smtClean="0"/>
              <a:t>consideration.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ND-DTW model was trained using 6-fold cross validation method 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0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Discussion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28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273" y="842947"/>
            <a:ext cx="4467454" cy="3837214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54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sz="27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System Design</a:t>
            </a:r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en-US" sz="27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Experiments and Results</a:t>
            </a:r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tx1"/>
                </a:solidFill>
              </a:rPr>
              <a:t>Conclusion </a:t>
            </a:r>
            <a:r>
              <a:rPr lang="en-US" sz="2700" dirty="0">
                <a:solidFill>
                  <a:schemeClr val="tx1"/>
                </a:solidFill>
              </a:rPr>
              <a:t>&amp; future </a:t>
            </a:r>
            <a:r>
              <a:rPr lang="en-US" sz="2700" dirty="0" smtClean="0">
                <a:solidFill>
                  <a:schemeClr val="tx1"/>
                </a:solidFill>
              </a:rPr>
              <a:t>work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Conclusion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29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85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/>
              <a:t>Introduction</a:t>
            </a:r>
            <a:endParaRPr lang="en-US" sz="3000" dirty="0"/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tx1"/>
                </a:solidFill>
              </a:rPr>
              <a:t>Gesture Recognition</a:t>
            </a:r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tx1"/>
                </a:solidFill>
              </a:rPr>
              <a:t>Literature View</a:t>
            </a:r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tx1"/>
                </a:solidFill>
              </a:rPr>
              <a:t>Smart Wearable Controlling System</a:t>
            </a:r>
            <a:endParaRPr lang="en-US" sz="27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</a:rPr>
              <a:t>System Design</a:t>
            </a:r>
            <a:endParaRPr lang="en-US" sz="3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dirty="0" smtClean="0">
                <a:solidFill>
                  <a:schemeClr val="bg1">
                    <a:lumMod val="75000"/>
                  </a:schemeClr>
                </a:solidFill>
              </a:rPr>
              <a:t>Evaluation Result</a:t>
            </a:r>
            <a:endParaRPr lang="en-US" sz="3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</a:rPr>
              <a:t>Conclusion &amp; future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3</a:t>
            </a:fld>
            <a:endParaRPr lang="en-US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4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ocused </a:t>
            </a:r>
            <a:r>
              <a:rPr lang="en-US" dirty="0"/>
              <a:t>on the design and implementation of smart wearable controller system using hand and fingers for gesture recognition.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The system utilized 3 IMUs sensors, to recognize total of 22 pre-defined gestures with DTW algorithm with low cost </a:t>
            </a:r>
            <a:r>
              <a:rPr lang="en-US" dirty="0" smtClean="0"/>
              <a:t>implementation and high accuracy rate.</a:t>
            </a:r>
          </a:p>
          <a:p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study evaluated the IMUs quality impacted to the accuracy rate of system.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System performed well with low energy consumption of 10 hours with 3.7V 240mA battery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30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31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Optimization of PCB design in term of size and dimensionality to reduce power consumption and its wearable comfortability</a:t>
            </a:r>
            <a:r>
              <a:rPr lang="en-US" dirty="0" smtClean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Implementation of recognition algorithm in embedded hardware as standalone system which is compatible to different software platforms</a:t>
            </a:r>
            <a:r>
              <a:rPr lang="en-US" dirty="0" smtClean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Recognition of more complex gestures that involved three dimensional gestures by utilizing hand and fingers motion</a:t>
            </a:r>
            <a:r>
              <a:rPr lang="en-US" dirty="0" smtClean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Inclusion of more functionalities for various applications and allow gestures self-customization by users.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31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13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480" y="-720"/>
            <a:ext cx="5143680" cy="514368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2"/>
          <p:cNvSpPr/>
          <p:nvPr/>
        </p:nvSpPr>
        <p:spPr>
          <a:xfrm rot="10800000" flipH="1">
            <a:off x="20583360" y="20579400"/>
            <a:ext cx="5143680" cy="514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 cap="rnd">
            <a:solidFill>
              <a:srgbClr val="CCCCCC"/>
            </a:solidFill>
            <a:custDash>
              <a:ds d="100000" sp="8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3"/>
          <p:cNvSpPr/>
          <p:nvPr/>
        </p:nvSpPr>
        <p:spPr>
          <a:xfrm>
            <a:off x="462240" y="1864080"/>
            <a:ext cx="7000920" cy="870840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4"/>
          <p:cNvSpPr/>
          <p:nvPr/>
        </p:nvSpPr>
        <p:spPr>
          <a:xfrm>
            <a:off x="685800" y="2828880"/>
            <a:ext cx="7770960" cy="4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5"/>
          <p:cNvSpPr/>
          <p:nvPr/>
        </p:nvSpPr>
        <p:spPr>
          <a:xfrm>
            <a:off x="646200" y="1668960"/>
            <a:ext cx="7770960" cy="115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en-US" sz="6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THANK YOU!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6"/>
          <p:cNvSpPr/>
          <p:nvPr/>
        </p:nvSpPr>
        <p:spPr>
          <a:xfrm rot="10800000">
            <a:off x="8621640" y="-720"/>
            <a:ext cx="522360" cy="522360"/>
          </a:xfrm>
          <a:prstGeom prst="rtTriangle">
            <a:avLst/>
          </a:prstGeom>
          <a:solidFill>
            <a:srgbClr val="CC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7"/>
          <p:cNvSpPr/>
          <p:nvPr/>
        </p:nvSpPr>
        <p:spPr>
          <a:xfrm rot="10800000" flipH="1">
            <a:off x="212400" y="10296000"/>
            <a:ext cx="52560" cy="257364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8"/>
          <p:cNvSpPr/>
          <p:nvPr/>
        </p:nvSpPr>
        <p:spPr>
          <a:xfrm rot="10800000" flipH="1">
            <a:off x="212040" y="7715520"/>
            <a:ext cx="52560" cy="257112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1" name="Shape 349"/>
          <p:cNvPicPr/>
          <p:nvPr/>
        </p:nvPicPr>
        <p:blipFill>
          <a:blip r:embed="rId2"/>
          <a:stretch/>
        </p:blipFill>
        <p:spPr>
          <a:xfrm>
            <a:off x="8080200" y="4367160"/>
            <a:ext cx="986040" cy="706320"/>
          </a:xfrm>
          <a:prstGeom prst="rect">
            <a:avLst/>
          </a:prstGeom>
          <a:ln>
            <a:noFill/>
          </a:ln>
        </p:spPr>
      </p:pic>
      <p:sp>
        <p:nvSpPr>
          <p:cNvPr id="92" name="CustomShape 9"/>
          <p:cNvSpPr/>
          <p:nvPr/>
        </p:nvSpPr>
        <p:spPr>
          <a:xfrm>
            <a:off x="5490000" y="4804560"/>
            <a:ext cx="2603520" cy="4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Jura"/>
                <a:ea typeface="Jura"/>
              </a:rPr>
              <a:t>UBIQUITOUS SENSOR NETWORK LABORATORY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480" y="-720"/>
            <a:ext cx="5143680" cy="514368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2"/>
          <p:cNvSpPr/>
          <p:nvPr/>
        </p:nvSpPr>
        <p:spPr>
          <a:xfrm rot="10800000" flipH="1">
            <a:off x="20583360" y="20579400"/>
            <a:ext cx="5143680" cy="514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 cap="rnd">
            <a:solidFill>
              <a:srgbClr val="CCCCCC"/>
            </a:solidFill>
            <a:custDash>
              <a:ds d="100000" sp="8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462240" y="1864080"/>
            <a:ext cx="7000920" cy="870480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4"/>
          <p:cNvSpPr/>
          <p:nvPr/>
        </p:nvSpPr>
        <p:spPr>
          <a:xfrm>
            <a:off x="685800" y="2828880"/>
            <a:ext cx="7770960" cy="4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5"/>
          <p:cNvSpPr/>
          <p:nvPr/>
        </p:nvSpPr>
        <p:spPr>
          <a:xfrm>
            <a:off x="462240" y="1668960"/>
            <a:ext cx="7000920" cy="115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algn="ctr">
              <a:lnSpc>
                <a:spcPct val="100000"/>
              </a:lnSpc>
            </a:pPr>
            <a:r>
              <a:rPr lang="en-US" sz="48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Q&amp;A</a:t>
            </a:r>
            <a:r>
              <a:rPr lang="en-US" sz="48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6"/>
          <p:cNvSpPr/>
          <p:nvPr/>
        </p:nvSpPr>
        <p:spPr>
          <a:xfrm rot="10800000">
            <a:off x="8621640" y="0"/>
            <a:ext cx="522360" cy="522360"/>
          </a:xfrm>
          <a:prstGeom prst="rtTriangle">
            <a:avLst/>
          </a:prstGeom>
          <a:solidFill>
            <a:srgbClr val="CC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7"/>
          <p:cNvSpPr/>
          <p:nvPr/>
        </p:nvSpPr>
        <p:spPr>
          <a:xfrm rot="10800000" flipH="1">
            <a:off x="212400" y="10296000"/>
            <a:ext cx="52560" cy="257364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8"/>
          <p:cNvSpPr/>
          <p:nvPr/>
        </p:nvSpPr>
        <p:spPr>
          <a:xfrm rot="10800000" flipH="1">
            <a:off x="212400" y="12860640"/>
            <a:ext cx="52560" cy="257112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1" name="Shape 276"/>
          <p:cNvPicPr/>
          <p:nvPr/>
        </p:nvPicPr>
        <p:blipFill>
          <a:blip r:embed="rId2"/>
          <a:stretch/>
        </p:blipFill>
        <p:spPr>
          <a:xfrm>
            <a:off x="8080200" y="4367160"/>
            <a:ext cx="986040" cy="706320"/>
          </a:xfrm>
          <a:prstGeom prst="rect">
            <a:avLst/>
          </a:prstGeom>
          <a:ln>
            <a:noFill/>
          </a:ln>
        </p:spPr>
      </p:pic>
      <p:sp>
        <p:nvSpPr>
          <p:cNvPr id="102" name="CustomShape 9"/>
          <p:cNvSpPr/>
          <p:nvPr/>
        </p:nvSpPr>
        <p:spPr>
          <a:xfrm>
            <a:off x="5490000" y="4804560"/>
            <a:ext cx="2603520" cy="42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D9D9D9"/>
                </a:solidFill>
                <a:uFill>
                  <a:solidFill>
                    <a:srgbClr val="FFFFFF"/>
                  </a:solidFill>
                </a:uFill>
                <a:latin typeface="Jura"/>
                <a:ea typeface="Jura"/>
              </a:rPr>
              <a:t>UBIQUITOUS SENSOR NETWORK LABORATORY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64457"/>
          </a:xfrm>
        </p:spPr>
        <p:txBody>
          <a:bodyPr/>
          <a:lstStyle/>
          <a:p>
            <a:pPr algn="ctr"/>
            <a:r>
              <a:rPr lang="en-US" sz="2000" dirty="0" smtClean="0"/>
              <a:t>Reference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59657" y="609600"/>
            <a:ext cx="882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7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Recognition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4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1026" name="Picture 2" descr="Image result for gesture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332" y="770347"/>
            <a:ext cx="3289503" cy="216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esture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85" y="3037366"/>
            <a:ext cx="3273150" cy="172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5771" y="1023257"/>
            <a:ext cx="5021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Gesture recognition has become on of the popular research fields that served as an intelligent and a natural interface.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Exploring alternative ways to recognize the imitate human gestures to perform complex and difficult tasks in various areas.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Wearable computing trends allowed devices to be portable and smaller in size.</a:t>
            </a:r>
          </a:p>
          <a:p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851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5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29665" y="653452"/>
            <a:ext cx="2706361" cy="3692985"/>
            <a:chOff x="729665" y="653452"/>
            <a:chExt cx="2706361" cy="36929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665" y="653452"/>
              <a:ext cx="2706361" cy="186032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3794" y="2736712"/>
              <a:ext cx="1953321" cy="1609725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64516" y="4316817"/>
            <a:ext cx="363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Vicon </a:t>
            </a:r>
            <a:r>
              <a:rPr lang="en-US" sz="1200" dirty="0" smtClean="0"/>
              <a:t>system [1] captures the motions by using multiple high-speed infrared cameras</a:t>
            </a:r>
            <a:endParaRPr lang="en-US" sz="1200" dirty="0"/>
          </a:p>
        </p:txBody>
      </p:sp>
      <p:pic>
        <p:nvPicPr>
          <p:cNvPr id="10" name="Picture 9" descr="Image result for glove flex sensor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943" y="653452"/>
            <a:ext cx="3541690" cy="19237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4553959" y="2625704"/>
            <a:ext cx="4477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Pathk</a:t>
            </a:r>
            <a:r>
              <a:rPr lang="en-US" sz="1200" dirty="0"/>
              <a:t> </a:t>
            </a:r>
            <a:r>
              <a:rPr lang="en-US" sz="1200" dirty="0" smtClean="0"/>
              <a:t>[2] </a:t>
            </a:r>
            <a:r>
              <a:rPr lang="en-US" sz="1200" dirty="0"/>
              <a:t>presented a framework for hand gesture recognition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057" y="2951201"/>
            <a:ext cx="3643086" cy="16916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53958" y="4592658"/>
            <a:ext cx="4477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Gesture control armband using single EMG and IMU</a:t>
            </a:r>
            <a:endParaRPr lang="en-US" sz="1200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054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Wearable Controlling System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6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9771" y="1850571"/>
            <a:ext cx="426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Tend to wearable computing trend and high accuracy rate: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Utilizing only three IMUs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Recognizing 22 gestures</a:t>
            </a:r>
          </a:p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3" y="1477144"/>
            <a:ext cx="3618707" cy="256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4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sz="27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tx1"/>
                </a:solidFill>
              </a:rPr>
              <a:t>System Design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System Overview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Design of Hardware</a:t>
            </a:r>
          </a:p>
          <a:p>
            <a:pPr lvl="2">
              <a:lnSpc>
                <a:spcPct val="15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Design of Software</a:t>
            </a:r>
            <a:endParaRPr lang="en-US" sz="2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</a:p>
          <a:p>
            <a:pPr lvl="1">
              <a:lnSpc>
                <a:spcPct val="150000"/>
              </a:lnSpc>
            </a:pP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Experiments and Results</a:t>
            </a:r>
            <a:endParaRPr lang="en-US" sz="27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Conclusion &amp; future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7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7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8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374" y="1528097"/>
            <a:ext cx="259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The system includes: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Sensor module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Processing module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Mobile device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62284" y="805755"/>
            <a:ext cx="3338287" cy="3911599"/>
            <a:chOff x="4862284" y="805755"/>
            <a:chExt cx="3338287" cy="39115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" t="16227" r="12000" b="7725"/>
            <a:stretch/>
          </p:blipFill>
          <p:spPr>
            <a:xfrm>
              <a:off x="4862284" y="805755"/>
              <a:ext cx="3338287" cy="3911599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H="1">
              <a:off x="5450115" y="1494971"/>
              <a:ext cx="141512" cy="1266583"/>
            </a:xfrm>
            <a:prstGeom prst="straightConnector1">
              <a:avLst/>
            </a:prstGeom>
            <a:ln w="19050">
              <a:solidFill>
                <a:srgbClr val="CB3F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15" idx="3"/>
            </p:cNvCxnSpPr>
            <p:nvPr/>
          </p:nvCxnSpPr>
          <p:spPr>
            <a:xfrm>
              <a:off x="6016171" y="1254737"/>
              <a:ext cx="210458" cy="359929"/>
            </a:xfrm>
            <a:prstGeom prst="straightConnector1">
              <a:avLst/>
            </a:prstGeom>
            <a:ln w="19050">
              <a:solidFill>
                <a:srgbClr val="CB3F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>
            <a:xfrm>
              <a:off x="5167083" y="1014502"/>
              <a:ext cx="849088" cy="480469"/>
            </a:xfrm>
            <a:prstGeom prst="roundRect">
              <a:avLst/>
            </a:prstGeom>
            <a:solidFill>
              <a:srgbClr val="CB3FF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/>
                <a:t>IMU sensors</a:t>
              </a:r>
              <a:endParaRPr lang="en-US" sz="1200" b="1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5767612" y="1496890"/>
              <a:ext cx="600527" cy="1318881"/>
            </a:xfrm>
            <a:prstGeom prst="straightConnector1">
              <a:avLst/>
            </a:prstGeom>
            <a:ln w="19050">
              <a:solidFill>
                <a:srgbClr val="CB3F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7003141" y="1014502"/>
              <a:ext cx="1052287" cy="480469"/>
            </a:xfrm>
            <a:prstGeom prst="roundRect">
              <a:avLst/>
            </a:prstGeom>
            <a:solidFill>
              <a:srgbClr val="CB3FF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/>
                <a:t>IMU Multiplexer </a:t>
              </a:r>
              <a:endParaRPr lang="en-US" sz="12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6728279" y="1494971"/>
              <a:ext cx="499832" cy="1266583"/>
            </a:xfrm>
            <a:prstGeom prst="straightConnector1">
              <a:avLst/>
            </a:prstGeom>
            <a:ln w="19050">
              <a:solidFill>
                <a:srgbClr val="CB3F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/>
            <p:cNvSpPr/>
            <p:nvPr/>
          </p:nvSpPr>
          <p:spPr>
            <a:xfrm>
              <a:off x="4994727" y="3939131"/>
              <a:ext cx="1052287" cy="480469"/>
            </a:xfrm>
            <a:prstGeom prst="roundRect">
              <a:avLst/>
            </a:prstGeom>
            <a:solidFill>
              <a:srgbClr val="CB3FF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/>
                <a:t>Bluetooth module</a:t>
              </a:r>
              <a:endParaRPr lang="en-US" sz="1200" b="1" dirty="0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V="1">
              <a:off x="5494559" y="2717051"/>
              <a:ext cx="684898" cy="1192417"/>
            </a:xfrm>
            <a:prstGeom prst="straightConnector1">
              <a:avLst/>
            </a:prstGeom>
            <a:ln w="19050">
              <a:solidFill>
                <a:srgbClr val="CB3F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/>
            <p:nvPr/>
          </p:nvSpPr>
          <p:spPr>
            <a:xfrm>
              <a:off x="7055755" y="3924396"/>
              <a:ext cx="1052287" cy="480469"/>
            </a:xfrm>
            <a:prstGeom prst="roundRect">
              <a:avLst/>
            </a:prstGeom>
            <a:solidFill>
              <a:srgbClr val="CB3FF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/>
                <a:t>Processing Module</a:t>
              </a:r>
              <a:endParaRPr lang="en-US" sz="1200" b="1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 flipV="1">
              <a:off x="7086600" y="2910114"/>
              <a:ext cx="468982" cy="1032223"/>
            </a:xfrm>
            <a:prstGeom prst="straightConnector1">
              <a:avLst/>
            </a:prstGeom>
            <a:ln w="19050">
              <a:solidFill>
                <a:srgbClr val="CB3F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013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EA84-10C2-4F61-8424-93041B95E52C}" type="slidenum">
              <a:rPr lang="en-US" smtClean="0">
                <a:solidFill>
                  <a:srgbClr val="44546A">
                    <a:lumMod val="75000"/>
                  </a:srgbClr>
                </a:solidFill>
              </a:rPr>
              <a:pPr/>
              <a:t>9</a:t>
            </a:fld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1" y="869359"/>
            <a:ext cx="7946571" cy="3492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4173" y="4361543"/>
            <a:ext cx="584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System design overview.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4869657"/>
            <a:ext cx="3904343" cy="273844"/>
          </a:xfrm>
        </p:spPr>
        <p:txBody>
          <a:bodyPr/>
          <a:lstStyle/>
          <a:p>
            <a:r>
              <a:rPr lang="en-US" dirty="0" smtClean="0">
                <a:solidFill>
                  <a:srgbClr val="44546A">
                    <a:lumMod val="75000"/>
                  </a:srgbClr>
                </a:solidFill>
              </a:rPr>
              <a:t>Smart Wearable Controlling System by Hand and Fingers Gestures</a:t>
            </a:r>
            <a:endParaRPr lang="en-US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91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9205</TotalTime>
  <Words>1343</Words>
  <Application>Microsoft Office PowerPoint</Application>
  <PresentationFormat>On-screen Show (16:9)</PresentationFormat>
  <Paragraphs>245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Abel</vt:lpstr>
      <vt:lpstr>DejaVu Sans</vt:lpstr>
      <vt:lpstr>Jura</vt:lpstr>
      <vt:lpstr>Malgun Gothic</vt:lpstr>
      <vt:lpstr>Montserrat</vt:lpstr>
      <vt:lpstr>Arial</vt:lpstr>
      <vt:lpstr>Calibri</vt:lpstr>
      <vt:lpstr>Cambria</vt:lpstr>
      <vt:lpstr>Cambria Math</vt:lpstr>
      <vt:lpstr>Symbol</vt:lpstr>
      <vt:lpstr>Times New Roman</vt:lpstr>
      <vt:lpstr>Wingdings</vt:lpstr>
      <vt:lpstr>Office Theme</vt:lpstr>
      <vt:lpstr>Custom Design</vt:lpstr>
      <vt:lpstr>PowerPoint Presentation</vt:lpstr>
      <vt:lpstr>Content</vt:lpstr>
      <vt:lpstr>Content</vt:lpstr>
      <vt:lpstr>Gesture Recognition</vt:lpstr>
      <vt:lpstr>Literature Review</vt:lpstr>
      <vt:lpstr>Smart Wearable Controlling System </vt:lpstr>
      <vt:lpstr>Content</vt:lpstr>
      <vt:lpstr>System Overview</vt:lpstr>
      <vt:lpstr>System Overview</vt:lpstr>
      <vt:lpstr>System Overview</vt:lpstr>
      <vt:lpstr>Hardware</vt:lpstr>
      <vt:lpstr>Hardware</vt:lpstr>
      <vt:lpstr>Design of Software</vt:lpstr>
      <vt:lpstr>Design of Software</vt:lpstr>
      <vt:lpstr>Design of Software</vt:lpstr>
      <vt:lpstr>Content</vt:lpstr>
      <vt:lpstr>Method</vt:lpstr>
      <vt:lpstr>Dynamic Time Warping (DTW)</vt:lpstr>
      <vt:lpstr>Dynamic Time Warping (DTW)</vt:lpstr>
      <vt:lpstr>N Dimension DTW</vt:lpstr>
      <vt:lpstr>Pre-processing</vt:lpstr>
      <vt:lpstr>Training</vt:lpstr>
      <vt:lpstr>Classification Threshold</vt:lpstr>
      <vt:lpstr>Content</vt:lpstr>
      <vt:lpstr>Experiment Setup</vt:lpstr>
      <vt:lpstr>Experiment Setup</vt:lpstr>
      <vt:lpstr>Result and Discussion</vt:lpstr>
      <vt:lpstr>Result and Discussion</vt:lpstr>
      <vt:lpstr>Content</vt:lpstr>
      <vt:lpstr>Conclusion</vt:lpstr>
      <vt:lpstr>Future Work</vt:lpstr>
      <vt:lpstr>PowerPoint Presentation</vt:lpstr>
      <vt:lpstr>PowerPoint Presentation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subject/>
  <dc:creator>Cuong V. Tran</dc:creator>
  <dc:description/>
  <cp:lastModifiedBy>Cuong Tran Viet</cp:lastModifiedBy>
  <cp:revision>471</cp:revision>
  <dcterms:modified xsi:type="dcterms:W3CDTF">2017-11-08T08:44:36Z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